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230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nif.org.in/" TargetMode="External"/><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hyperlink" Target="https://maps.app.goo.gl/Xh8qhwWSqsbzQFRv5" TargetMode="External"/><Relationship Id="rId4" Type="http://schemas.openxmlformats.org/officeDocument/2006/relationships/hyperlink" Target="http://www.nifindia.org/" TargetMode="External"/><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anjireddy.boddu@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llesrujana.org"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allesrujana.org/" TargetMode="Externa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42569" y="152400"/>
            <a:ext cx="5226600" cy="94610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B050"/>
                </a:solidFill>
                <a:latin typeface="Cambria"/>
                <a:ea typeface="Cambria"/>
                <a:cs typeface="Cambria"/>
                <a:sym typeface="Cambria"/>
              </a:rPr>
              <a:t>47th Chinna </a:t>
            </a:r>
            <a:r>
              <a:rPr lang="en-US" sz="1600" b="1" i="0" u="none" strike="noStrike" cap="none" dirty="0" err="1">
                <a:solidFill>
                  <a:srgbClr val="00B050"/>
                </a:solidFill>
                <a:latin typeface="Cambria"/>
                <a:ea typeface="Cambria"/>
                <a:cs typeface="Cambria"/>
                <a:sym typeface="Cambria"/>
              </a:rPr>
              <a:t>Shodha</a:t>
            </a:r>
            <a:r>
              <a:rPr lang="en-US" sz="1600" b="1" i="0" u="none" strike="noStrike" cap="none" dirty="0">
                <a:solidFill>
                  <a:srgbClr val="00B050"/>
                </a:solidFill>
                <a:latin typeface="Cambria"/>
                <a:ea typeface="Cambria"/>
                <a:cs typeface="Cambria"/>
                <a:sym typeface="Cambria"/>
              </a:rPr>
              <a:t> Yatra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a:t>
            </a:r>
            <a:r>
              <a:rPr lang="en-US" sz="1200" b="1" i="0" u="none" strike="noStrike" cap="none" dirty="0" err="1">
                <a:solidFill>
                  <a:srgbClr val="00B050"/>
                </a:solidFill>
                <a:latin typeface="Cambria"/>
                <a:ea typeface="Cambria"/>
                <a:cs typeface="Cambria"/>
                <a:sym typeface="Cambria"/>
              </a:rPr>
              <a:t>Palle</a:t>
            </a:r>
            <a:r>
              <a:rPr lang="en-US" sz="1200" b="1" i="0" u="none" strike="noStrike" cap="none" dirty="0">
                <a:solidFill>
                  <a:srgbClr val="00B050"/>
                </a:solidFill>
                <a:latin typeface="Cambria"/>
                <a:ea typeface="Cambria"/>
                <a:cs typeface="Cambria"/>
                <a:sym typeface="Cambria"/>
              </a:rPr>
              <a:t> </a:t>
            </a:r>
            <a:r>
              <a:rPr lang="en-US" sz="1200" b="1" i="0" u="none" strike="noStrike" cap="none" dirty="0" err="1">
                <a:solidFill>
                  <a:srgbClr val="00B050"/>
                </a:solidFill>
                <a:latin typeface="Cambria"/>
                <a:ea typeface="Cambria"/>
                <a:cs typeface="Cambria"/>
                <a:sym typeface="Cambria"/>
              </a:rPr>
              <a:t>Srujana</a:t>
            </a:r>
            <a:endParaRPr sz="1400" b="0" i="0" u="none" strike="noStrike" cap="none" dirty="0">
              <a:solidFill>
                <a:srgbClr val="000000"/>
              </a:solidFill>
              <a:latin typeface="Arial"/>
              <a:ea typeface="Arial"/>
              <a:cs typeface="Arial"/>
              <a:sym typeface="Arial"/>
            </a:endParaRPr>
          </a:p>
          <a:p>
            <a:pPr algn="ctr">
              <a:spcAft>
                <a:spcPts val="1000"/>
              </a:spcAft>
            </a:pPr>
            <a:r>
              <a:rPr lang="en-US" sz="1600" b="1" dirty="0" err="1">
                <a:effectLst/>
                <a:latin typeface="Calibri" panose="020F0502020204030204" pitchFamily="34" charset="0"/>
                <a:ea typeface="Calibri" panose="020F0502020204030204" pitchFamily="34" charset="0"/>
                <a:cs typeface="Arial" panose="020B0604020202020204" pitchFamily="34" charset="0"/>
              </a:rPr>
              <a:t>Rajampeta</a:t>
            </a:r>
            <a:r>
              <a:rPr lang="en-US"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err="1">
                <a:effectLst/>
                <a:latin typeface="Calibri" panose="020F0502020204030204" pitchFamily="34" charset="0"/>
                <a:ea typeface="Calibri" panose="020F0502020204030204" pitchFamily="34" charset="0"/>
                <a:cs typeface="Arial" panose="020B0604020202020204" pitchFamily="34" charset="0"/>
              </a:rPr>
              <a:t>Thippayya</a:t>
            </a:r>
            <a:r>
              <a:rPr lang="en-US" sz="1600" b="1" dirty="0">
                <a:effectLst/>
                <a:latin typeface="Calibri" panose="020F0502020204030204" pitchFamily="34" charset="0"/>
                <a:ea typeface="Calibri" panose="020F0502020204030204" pitchFamily="34" charset="0"/>
                <a:cs typeface="Arial" panose="020B0604020202020204" pitchFamily="34" charset="0"/>
              </a:rPr>
              <a:t> palle – Venkata </a:t>
            </a:r>
            <a:r>
              <a:rPr lang="en-US" sz="1600" b="1" dirty="0" err="1">
                <a:effectLst/>
                <a:latin typeface="Calibri" panose="020F0502020204030204" pitchFamily="34" charset="0"/>
                <a:ea typeface="Calibri" panose="020F0502020204030204" pitchFamily="34" charset="0"/>
                <a:cs typeface="Arial" panose="020B0604020202020204" pitchFamily="34" charset="0"/>
              </a:rPr>
              <a:t>Rajampeta</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ctr">
              <a:spcAft>
                <a:spcPts val="1000"/>
              </a:spcAft>
            </a:pPr>
            <a:r>
              <a:rPr lang="en-US" sz="1600" b="1" dirty="0" err="1">
                <a:effectLst/>
                <a:latin typeface="Calibri" panose="020F0502020204030204" pitchFamily="34" charset="0"/>
                <a:ea typeface="Calibri" panose="020F0502020204030204" pitchFamily="34" charset="0"/>
                <a:cs typeface="Arial" panose="020B0604020202020204" pitchFamily="34" charset="0"/>
              </a:rPr>
              <a:t>Dist</a:t>
            </a:r>
            <a:r>
              <a:rPr lang="en-US"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err="1">
                <a:effectLst/>
                <a:latin typeface="Calibri" panose="020F0502020204030204" pitchFamily="34" charset="0"/>
                <a:ea typeface="Calibri" panose="020F0502020204030204" pitchFamily="34" charset="0"/>
                <a:cs typeface="Arial" panose="020B0604020202020204" pitchFamily="34" charset="0"/>
              </a:rPr>
              <a:t>Annamayya</a:t>
            </a:r>
            <a:r>
              <a:rPr lang="en-US" sz="1600" b="1" dirty="0">
                <a:effectLst/>
                <a:latin typeface="Calibri" panose="020F0502020204030204" pitchFamily="34" charset="0"/>
                <a:ea typeface="Calibri" panose="020F0502020204030204" pitchFamily="34" charset="0"/>
                <a:cs typeface="Arial" panose="020B0604020202020204" pitchFamily="34" charset="0"/>
              </a:rPr>
              <a:t>, Andhra Pradesh</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algn="ctr">
              <a:spcAft>
                <a:spcPts val="1000"/>
              </a:spcAft>
            </a:pPr>
            <a:r>
              <a:rPr lang="en-IN" sz="1600" b="1" dirty="0">
                <a:effectLst/>
                <a:latin typeface="Calibri" panose="020F0502020204030204" pitchFamily="34" charset="0"/>
                <a:ea typeface="Calibri" panose="020F0502020204030204" pitchFamily="34" charset="0"/>
                <a:cs typeface="Arial" panose="020B0604020202020204" pitchFamily="34" charset="0"/>
              </a:rPr>
              <a:t>15</a:t>
            </a:r>
            <a:r>
              <a:rPr lang="en-US" sz="1600" b="1" dirty="0">
                <a:effectLst/>
                <a:latin typeface="Calibri" panose="020F0502020204030204" pitchFamily="34" charset="0"/>
                <a:ea typeface="Calibri" panose="020F0502020204030204" pitchFamily="34" charset="0"/>
                <a:cs typeface="Arial" panose="020B0604020202020204" pitchFamily="34" charset="0"/>
              </a:rPr>
              <a:t>-</a:t>
            </a:r>
            <a:r>
              <a:rPr lang="en-IN" sz="1600" b="1" dirty="0">
                <a:effectLst/>
                <a:latin typeface="Calibri" panose="020F0502020204030204" pitchFamily="34" charset="0"/>
                <a:ea typeface="Calibri" panose="020F0502020204030204" pitchFamily="34" charset="0"/>
                <a:cs typeface="Arial" panose="020B0604020202020204" pitchFamily="34" charset="0"/>
              </a:rPr>
              <a:t>1</a:t>
            </a:r>
            <a:r>
              <a:rPr lang="en-US" sz="1600" b="1" dirty="0">
                <a:effectLst/>
                <a:latin typeface="Calibri" panose="020F0502020204030204" pitchFamily="34" charset="0"/>
                <a:ea typeface="Calibri" panose="020F0502020204030204" pitchFamily="34" charset="0"/>
                <a:cs typeface="Arial" panose="020B0604020202020204" pitchFamily="34" charset="0"/>
              </a:rPr>
              <a:t>7 </a:t>
            </a:r>
            <a:r>
              <a:rPr lang="en-IN" sz="1600" b="1" dirty="0">
                <a:effectLst/>
                <a:latin typeface="Calibri" panose="020F0502020204030204" pitchFamily="34" charset="0"/>
                <a:ea typeface="Calibri" panose="020F0502020204030204" pitchFamily="34" charset="0"/>
                <a:cs typeface="Arial" panose="020B0604020202020204" pitchFamily="34" charset="0"/>
              </a:rPr>
              <a:t>December</a:t>
            </a:r>
            <a:r>
              <a:rPr lang="en-US" sz="1600" b="1" dirty="0">
                <a:effectLst/>
                <a:latin typeface="Calibri" panose="020F0502020204030204" pitchFamily="34" charset="0"/>
                <a:ea typeface="Calibri" panose="020F0502020204030204" pitchFamily="34" charset="0"/>
                <a:cs typeface="Arial" panose="020B0604020202020204" pitchFamily="34" charset="0"/>
              </a:rPr>
              <a:t>, 202</a:t>
            </a:r>
            <a:r>
              <a:rPr lang="en-IN" sz="1600" b="1" dirty="0">
                <a:effectLst/>
                <a:latin typeface="Calibri" panose="020F0502020204030204" pitchFamily="34" charset="0"/>
                <a:ea typeface="Calibri" panose="020F0502020204030204" pitchFamily="34" charset="0"/>
                <a:cs typeface="Arial" panose="020B0604020202020204" pitchFamily="34" charset="0"/>
              </a:rPr>
              <a:t>3</a:t>
            </a:r>
            <a:endParaRPr lang="en-IN" sz="16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rtl="0">
              <a:lnSpc>
                <a:spcPct val="100000"/>
              </a:lnSpc>
              <a:spcBef>
                <a:spcPts val="0"/>
              </a:spcBef>
              <a:spcAft>
                <a:spcPts val="0"/>
              </a:spcAft>
              <a:buNone/>
            </a:pPr>
            <a:endParaRPr lang="en-IN" sz="1600" b="1" i="0" u="none" strike="noStrike" cap="none" dirty="0">
              <a:solidFill>
                <a:srgbClr val="CE1C00"/>
              </a:solidFill>
              <a:latin typeface="Times"/>
              <a:ea typeface="Times"/>
              <a:cs typeface="Times"/>
              <a:sym typeface="Times"/>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err="1">
                <a:solidFill>
                  <a:srgbClr val="00B050"/>
                </a:solidFill>
                <a:latin typeface="Cambria"/>
                <a:ea typeface="Cambria"/>
                <a:cs typeface="Cambria"/>
                <a:sym typeface="Cambria"/>
              </a:rPr>
              <a:t>Shodha</a:t>
            </a:r>
            <a:r>
              <a:rPr lang="en-US" sz="1200" b="0"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a:t>
            </a:r>
            <a:r>
              <a:rPr lang="en-US" sz="1200" b="0" i="0" u="none" strike="noStrike" cap="none" dirty="0">
                <a:solidFill>
                  <a:srgbClr val="000000"/>
                </a:solidFill>
                <a:latin typeface="Cambria"/>
                <a:ea typeface="Cambria"/>
                <a:cs typeface="Cambria"/>
                <a:sym typeface="Cambria"/>
              </a:rPr>
              <a:t>, a non-profit, non-government  and voluntary organization focused mainly on Rural Knowledge and Creativity, is the overall coordinator for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Yatras in Telangana and Andhra Pradesh.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activities of Palle Srujana.</a:t>
            </a:r>
            <a:endParaRPr lang="en-US" sz="3200" b="1" i="1"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400" b="1" i="1" u="none" strike="noStrike" cap="none" dirty="0">
                <a:solidFill>
                  <a:srgbClr val="00B050"/>
                </a:solidFill>
                <a:latin typeface="Cambria"/>
                <a:ea typeface="Cambria"/>
                <a:cs typeface="Cambria"/>
                <a:sym typeface="Cambria"/>
              </a:rPr>
              <a:t>47th Chinna </a:t>
            </a:r>
            <a:r>
              <a:rPr lang="en-US" sz="1400" b="1" i="1" u="none" strike="noStrike" cap="none" dirty="0" err="1">
                <a:solidFill>
                  <a:srgbClr val="00B050"/>
                </a:solidFill>
                <a:latin typeface="Cambria"/>
                <a:ea typeface="Cambria"/>
                <a:cs typeface="Cambria"/>
                <a:sym typeface="Cambria"/>
              </a:rPr>
              <a:t>Shodha</a:t>
            </a:r>
            <a:r>
              <a:rPr lang="en-US" sz="1400" b="1" i="1" u="none" strike="noStrike" cap="none" dirty="0">
                <a:solidFill>
                  <a:srgbClr val="00B050"/>
                </a:solidFill>
                <a:latin typeface="Cambria"/>
                <a:ea typeface="Cambria"/>
                <a:cs typeface="Cambria"/>
                <a:sym typeface="Cambria"/>
              </a:rPr>
              <a:t> Yatra</a:t>
            </a: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Forty Seventh Chinna </a:t>
            </a:r>
            <a:r>
              <a:rPr lang="en-US" sz="1200" b="1" i="0" u="none" strike="noStrike" cap="none" dirty="0" err="1">
                <a:solidFill>
                  <a:srgbClr val="000000"/>
                </a:solidFill>
                <a:latin typeface="Calibri"/>
                <a:ea typeface="Calibri"/>
                <a:cs typeface="Calibri"/>
                <a:sym typeface="Calibri"/>
              </a:rPr>
              <a:t>Shodha</a:t>
            </a:r>
            <a:r>
              <a:rPr lang="en-US" sz="1200" b="1" i="0" u="none" strike="noStrike" cap="none" dirty="0">
                <a:solidFill>
                  <a:srgbClr val="000000"/>
                </a:solidFill>
                <a:latin typeface="Calibri"/>
                <a:ea typeface="Calibri"/>
                <a:cs typeface="Calibri"/>
                <a:sym typeface="Calibri"/>
              </a:rPr>
              <a:t> Yatra (47th CSY)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15-17 December 2023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Dist</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Annamayya</a:t>
            </a:r>
            <a:r>
              <a:rPr lang="en-US" sz="1200" b="0" i="0" u="none" strike="noStrike" cap="none" dirty="0">
                <a:solidFill>
                  <a:srgbClr val="000000"/>
                </a:solidFill>
                <a:latin typeface="Calibri"/>
                <a:ea typeface="Calibri"/>
                <a:cs typeface="Calibri"/>
                <a:sym typeface="Calibri"/>
              </a:rPr>
              <a:t>, AP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b="1" i="0" u="none" strike="noStrike" cap="none" dirty="0" err="1">
                <a:solidFill>
                  <a:srgbClr val="000000"/>
                </a:solidFill>
                <a:latin typeface="Calibri"/>
                <a:ea typeface="Calibri"/>
                <a:cs typeface="Calibri"/>
                <a:sym typeface="Calibri"/>
              </a:rPr>
              <a:t>Rajampet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Starts: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Yatra </a:t>
            </a:r>
            <a:r>
              <a:rPr lang="en-US" sz="1200" b="0" u="none" strike="noStrike" cap="none" dirty="0">
                <a:solidFill>
                  <a:schemeClr val="dk1"/>
                </a:solidFill>
                <a:latin typeface="Calibri"/>
                <a:ea typeface="Calibri"/>
                <a:cs typeface="Calibri"/>
                <a:sym typeface="Calibri"/>
              </a:rPr>
              <a:t>commences</a:t>
            </a:r>
            <a:r>
              <a:rPr lang="en-US" sz="1200" b="0" i="0" u="none" strike="noStrike" cap="none" dirty="0">
                <a:solidFill>
                  <a:schemeClr val="dk1"/>
                </a:solidFill>
                <a:latin typeface="Calibri"/>
                <a:ea typeface="Calibri"/>
                <a:cs typeface="Calibri"/>
                <a:sym typeface="Calibri"/>
              </a:rPr>
              <a:t> at 8 AM on Friday, 15 December 2023 </a:t>
            </a:r>
            <a:r>
              <a:rPr lang="en-US" sz="1200" dirty="0">
                <a:solidFill>
                  <a:schemeClr val="dk1"/>
                </a:solidFill>
                <a:latin typeface="Calibri"/>
                <a:ea typeface="Calibri"/>
                <a:cs typeface="Calibri"/>
                <a:sym typeface="Calibri"/>
              </a:rPr>
              <a:t>from </a:t>
            </a:r>
            <a:r>
              <a:rPr lang="en-US" sz="1200" dirty="0" err="1">
                <a:solidFill>
                  <a:schemeClr val="dk1"/>
                </a:solidFill>
                <a:latin typeface="Calibri"/>
                <a:ea typeface="Calibri"/>
                <a:cs typeface="Calibri"/>
                <a:sym typeface="Calibri"/>
              </a:rPr>
              <a:t>Rajampet</a:t>
            </a:r>
            <a:r>
              <a:rPr lang="en-US" sz="1200"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a:t>
            </a:r>
            <a:r>
              <a:rPr lang="en-US" sz="1200" b="0" i="0" u="none" strike="noStrike" cap="none" dirty="0" err="1">
                <a:solidFill>
                  <a:schemeClr val="dk1"/>
                </a:solidFill>
                <a:latin typeface="Calibri"/>
                <a:ea typeface="Calibri"/>
                <a:cs typeface="Calibri"/>
                <a:sym typeface="Calibri"/>
              </a:rPr>
              <a:t>VenkataRajampet</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village</a:t>
            </a:r>
            <a:r>
              <a:rPr lang="en-US" sz="1200" b="0" i="0" u="none" strike="noStrike" cap="none" dirty="0">
                <a:solidFill>
                  <a:schemeClr val="dk1"/>
                </a:solidFill>
                <a:latin typeface="Calibri"/>
                <a:ea typeface="Calibri"/>
                <a:cs typeface="Calibri"/>
                <a:sym typeface="Calibri"/>
              </a:rPr>
              <a:t> @5 PM on Sunday, 17 December 2023.</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50 kms.</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FF0000"/>
                </a:solidFill>
                <a:latin typeface="Calibri"/>
                <a:ea typeface="Calibri"/>
                <a:cs typeface="Calibri"/>
                <a:sym typeface="Calibri"/>
              </a:rPr>
              <a:t>Route map:</a:t>
            </a:r>
            <a:r>
              <a:rPr lang="en-US" sz="1200" b="0" i="0" u="none" strike="noStrike" cap="none" dirty="0">
                <a:solidFill>
                  <a:srgbClr val="FF0000"/>
                </a:solidFill>
                <a:latin typeface="Calibri"/>
                <a:ea typeface="Calibri"/>
                <a:cs typeface="Calibri"/>
                <a:sym typeface="Calibri"/>
              </a:rPr>
              <a:t> </a:t>
            </a:r>
          </a:p>
          <a:p>
            <a:pPr marL="0" marR="0" lvl="0" indent="0" algn="l" rtl="0">
              <a:lnSpc>
                <a:spcPct val="100000"/>
              </a:lnSpc>
              <a:spcBef>
                <a:spcPts val="0"/>
              </a:spcBef>
              <a:spcAft>
                <a:spcPts val="0"/>
              </a:spcAft>
              <a:buNone/>
            </a:pPr>
            <a:endParaRPr lang="en-US" sz="1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1200"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1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rgbClr val="FF0000"/>
                </a:solidFill>
                <a:latin typeface="Calibri"/>
                <a:ea typeface="Calibri"/>
                <a:cs typeface="Calibri"/>
                <a:sym typeface="Calibri"/>
              </a:rPr>
              <a:t> </a:t>
            </a:r>
            <a:r>
              <a:rPr lang="en-US" sz="1200" b="1" i="0" u="none" strike="noStrike" cap="none" dirty="0">
                <a:solidFill>
                  <a:srgbClr val="00B050"/>
                </a:solidFill>
                <a:latin typeface="Cambria"/>
                <a:ea typeface="Cambria"/>
                <a:cs typeface="Cambria"/>
                <a:sym typeface="Cambria"/>
              </a:rPr>
              <a:t>Registration:</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Please fill the form at the following link: </a:t>
            </a:r>
          </a:p>
          <a:p>
            <a:pPr marL="0" marR="0" lvl="0" indent="0" algn="l" rtl="0">
              <a:lnSpc>
                <a:spcPct val="100000"/>
              </a:lnSpc>
              <a:spcBef>
                <a:spcPts val="0"/>
              </a:spcBef>
              <a:spcAft>
                <a:spcPts val="0"/>
              </a:spcAft>
              <a:buNone/>
            </a:pPr>
            <a:r>
              <a:rPr lang="en-IN" sz="1600" b="0" i="0" u="none" strike="noStrike" cap="none" dirty="0">
                <a:solidFill>
                  <a:srgbClr val="000000"/>
                </a:solidFill>
                <a:latin typeface="Calibri"/>
                <a:ea typeface="Calibri"/>
                <a:cs typeface="Calibri"/>
                <a:sym typeface="Calibri"/>
              </a:rPr>
              <a:t>https://maps.app.goo.gl/Xh8qhwWSqsbzQFRv5</a:t>
            </a:r>
            <a:endParaRPr sz="1600" b="0" i="0" u="none" strike="noStrike" cap="none" dirty="0">
              <a:solidFill>
                <a:srgbClr val="000000"/>
              </a:solidFill>
              <a:latin typeface="Calibri"/>
              <a:ea typeface="Calibri"/>
              <a:cs typeface="Calibri"/>
              <a:sym typeface="Calibri"/>
            </a:endParaRPr>
          </a:p>
          <a:p>
            <a:pPr marL="0" marR="0" lvl="0" indent="0" algn="ctr" rtl="0">
              <a:lnSpc>
                <a:spcPct val="114999"/>
              </a:lnSpc>
              <a:spcBef>
                <a:spcPts val="0"/>
              </a:spcBef>
              <a:spcAft>
                <a:spcPts val="0"/>
              </a:spcAft>
              <a:buNone/>
            </a:pPr>
            <a:endParaRPr sz="1200"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mbria"/>
                <a:ea typeface="Cambria"/>
                <a:cs typeface="Cambria"/>
                <a:sym typeface="Cambria"/>
              </a:rPr>
              <a:t>Please note that the registration does not automatically entitle participation in this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You shall be intimated if and when confirmed. </a:t>
            </a:r>
            <a:endParaRPr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mbria"/>
              <a:buNone/>
            </a:pPr>
            <a:endParaRPr sz="12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200" b="1" i="0" u="none" strike="noStrike" cap="none" dirty="0">
                <a:solidFill>
                  <a:srgbClr val="FF0000"/>
                </a:solidFill>
                <a:latin typeface="Cambria"/>
                <a:ea typeface="Cambria"/>
                <a:cs typeface="Cambria"/>
                <a:sym typeface="Cambria"/>
              </a:rPr>
              <a:t>Last date for Registration: Noon, 14 December 2023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7">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8">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9">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Rectangle 2">
            <a:extLst>
              <a:ext uri="{FF2B5EF4-FFF2-40B4-BE49-F238E27FC236}">
                <a16:creationId xmlns:a16="http://schemas.microsoft.com/office/drawing/2014/main" id="{8A46ED91-2FBA-41D0-C8B1-AE4F6FEBF9FB}"/>
              </a:ext>
            </a:extLst>
          </p:cNvPr>
          <p:cNvSpPr>
            <a:spLocks noChangeArrowheads="1"/>
          </p:cNvSpPr>
          <p:nvPr/>
        </p:nvSpPr>
        <p:spPr bwMode="auto">
          <a:xfrm>
            <a:off x="184150" y="7254758"/>
            <a:ext cx="352372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10"/>
              </a:rPr>
              <a:t>https://maps.app.goo.gl/Xh8qhwWSqsbzQFRv5</a:t>
            </a:r>
            <a:r>
              <a:rPr kumimoji="0" lang="en-US" altLang="en-US" sz="120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Ninth Chinna Shodha Yatra</a:t>
            </a:r>
            <a:r>
              <a:rPr lang="en-US" sz="1200" b="0" i="0" u="none" strike="noStrike" cap="none">
                <a:solidFill>
                  <a:srgbClr val="000000"/>
                </a:solidFill>
                <a:latin typeface="Cambria"/>
                <a:ea typeface="Cambria"/>
                <a:cs typeface="Cambria"/>
                <a:sym typeface="Cambria"/>
              </a:rPr>
              <a:t> was held from 20-22 December 2013 from Nizampet to Narayanakhed in Medak District. 32 yatris walked 52 Kms along with  two foreign participants from Japan and South Korea.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Tenth Chinna Shodha Yatra</a:t>
            </a:r>
            <a:r>
              <a:rPr lang="en-US" sz="1200" b="0" i="0" u="none" strike="noStrike" cap="none">
                <a:solidFill>
                  <a:srgbClr val="000000"/>
                </a:solidFill>
                <a:latin typeface="Cambria"/>
                <a:ea typeface="Cambria"/>
                <a:cs typeface="Cambria"/>
                <a:sym typeface="Cambria"/>
              </a:rPr>
              <a:t> was held from Feb 28-Mar 2 2014 from Rajapet to Aleru in Nalgonda District. 30 yatris participated  in the 50 km walk culminating in the residence of Innovator Mallesham.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Eleventh Chinna Shodha Yatra</a:t>
            </a:r>
            <a:r>
              <a:rPr lang="en-US" sz="1200" b="0" i="0" u="none" strike="noStrike" cap="none">
                <a:solidFill>
                  <a:srgbClr val="000000"/>
                </a:solidFill>
                <a:latin typeface="Cambria"/>
                <a:ea typeface="Cambria"/>
                <a:cs typeface="Cambria"/>
                <a:sym typeface="Cambria"/>
              </a:rPr>
              <a:t> was held during May 9-11, 2014 Atmakur to Kapileshwaram,  Kurnool District, About 20 yatris participated  in the 50 km walk. For the first time, we’ve found innovators in the yatra.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Twelth Chinna Shodha yatra </a:t>
            </a:r>
            <a:r>
              <a:rPr lang="en-US" sz="1200" b="0" i="0" u="none" strike="noStrike" cap="none">
                <a:solidFill>
                  <a:srgbClr val="000000"/>
                </a:solidFill>
                <a:latin typeface="Cambria"/>
                <a:ea typeface="Cambria"/>
                <a:cs typeface="Cambria"/>
                <a:sym typeface="Cambria"/>
              </a:rPr>
              <a:t>was conducted in District Rangareddy from Ibrahimpatnam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Thirteenth Chinna Shodha yatra  </a:t>
            </a:r>
            <a:r>
              <a:rPr lang="en-US" sz="1200" b="0" i="0" u="none" strike="noStrike" cap="none">
                <a:solidFill>
                  <a:srgbClr val="000000"/>
                </a:solidFill>
                <a:latin typeface="Cambria"/>
                <a:ea typeface="Cambria"/>
                <a:cs typeface="Cambria"/>
                <a:sym typeface="Cambria"/>
              </a:rPr>
              <a:t>had seen a lot of rain and yatris enjoyed walking in the rain for almost 4-5 hours at a stretch. The scenic Nizamabad district area from Varni to Tadakapally  enthralled the participants with hidden treasures of knowledge and amazing people. It was conducted during 5-7 September 2014.  25 yatris including two from US participated.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Fourteenth Chinna Shodha Yatra </a:t>
            </a:r>
            <a:r>
              <a:rPr lang="en-US" sz="1200" b="0" i="0" u="none" strike="noStrike" cap="none">
                <a:solidFill>
                  <a:srgbClr val="000000"/>
                </a:solidFill>
                <a:latin typeface="Cambria"/>
                <a:ea typeface="Cambria"/>
                <a:cs typeface="Cambria"/>
                <a:sym typeface="Cambria"/>
              </a:rPr>
              <a:t>- 24 participants went through an exciting route from Ulavapalla to Racharlapadu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Fifteenth Chinna Shodha yatra </a:t>
            </a:r>
            <a:r>
              <a:rPr lang="en-US" sz="1200" b="0" i="0" u="none" strike="noStrike" cap="none">
                <a:solidFill>
                  <a:srgbClr val="000000"/>
                </a:solidFill>
                <a:latin typeface="Cambria"/>
                <a:ea typeface="Cambria"/>
                <a:cs typeface="Cambria"/>
                <a:sym typeface="Cambria"/>
              </a:rPr>
              <a:t>was conducted from Parvathipuram to Sambara during December 26-28, 2015 in Dist Vizianagaram. 24 participants walked 52 Kms and interacted with the people of that region.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Sixteenth Chinna Shodha Yatra </a:t>
            </a:r>
            <a:r>
              <a:rPr lang="en-US" sz="1200" b="0" i="0" u="none" strike="noStrike" cap="none">
                <a:solidFill>
                  <a:srgbClr val="000000"/>
                </a:solidFill>
                <a:latin typeface="Calibri"/>
                <a:ea typeface="Calibri"/>
                <a:cs typeface="Calibri"/>
                <a:sym typeface="Calibri"/>
              </a:rPr>
              <a:t>was conducted from Sunnampadu to Ramanayya peta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Seventeenth Chinn a Shodha Yatra</a:t>
            </a:r>
            <a:r>
              <a:rPr lang="en-US" sz="1200" b="0" i="0" u="none" strike="noStrike" cap="none">
                <a:solidFill>
                  <a:srgbClr val="000000"/>
                </a:solidFill>
                <a:latin typeface="Cambria"/>
                <a:ea typeface="Cambria"/>
                <a:cs typeface="Cambria"/>
                <a:sym typeface="Cambria"/>
              </a:rPr>
              <a:t> - 46 participants walked 52 Kms from Kannapuram to Kondrukota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Eighteenth Chinn a Shodha Yatra</a:t>
            </a:r>
            <a:r>
              <a:rPr lang="en-US" sz="1200" b="0"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libri"/>
                <a:ea typeface="Calibri"/>
                <a:cs typeface="Calibri"/>
                <a:sym typeface="Calibri"/>
              </a:rPr>
              <a:t>was conducted in swelterng heat during month of April 2016 in a valley of Prakasam District. The yatra started from Cumbam and reached Gannepally after three days. Over 22 participants interacted with people from 18 villages and enjoyed the hot and cold days in the region. Hospitality of the people stole the hearts of the yatries.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Nineteenth Chinna Shodha Yatra</a:t>
            </a:r>
            <a:r>
              <a:rPr lang="en-US" sz="1200" b="0" i="0" u="none" strike="noStrike" cap="none">
                <a:solidFill>
                  <a:srgbClr val="000000"/>
                </a:solidFill>
                <a:latin typeface="Cambria"/>
                <a:ea typeface="Cambria"/>
                <a:cs typeface="Cambria"/>
                <a:sym typeface="Cambria"/>
              </a:rPr>
              <a:t> was held in June 2016 from V.N Palle to Gangireddi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Twentieth Chinna Shodha Yatra </a:t>
            </a:r>
            <a:r>
              <a:rPr lang="en-US" sz="1200" b="0" i="0" u="none" strike="noStrike" cap="none">
                <a:solidFill>
                  <a:srgbClr val="000000"/>
                </a:solidFill>
                <a:latin typeface="Cambria"/>
                <a:ea typeface="Cambria"/>
                <a:cs typeface="Cambria"/>
                <a:sym typeface="Cambria"/>
              </a:rPr>
              <a:t>- over 45 participants got together on 24 September at RDT premises in Atmakur, Dist Ananthapur. Next 3 days upto 25 September, yatries walked over 50 kms starting from Hanimireddypalli and concluded at kambalapalli.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First Chinna Shodha Yatra</a:t>
            </a:r>
            <a:r>
              <a:rPr lang="en-US" sz="1200" b="0" i="0" u="none" strike="noStrike" cap="none">
                <a:solidFill>
                  <a:srgbClr val="000000"/>
                </a:solidFill>
                <a:latin typeface="Cambria"/>
                <a:ea typeface="Cambria"/>
                <a:cs typeface="Cambria"/>
                <a:sym typeface="Cambria"/>
              </a:rPr>
              <a:t>  - 38 Particiapnts participated in this gyan yatra passing through around 20 villages starting from Repalle -Peasarlamaka- Bhattiprolu- Palle Kuna and back to Repalle in Dist Guntur of Andhara pradesh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Second Chinna Shodha Yatra</a:t>
            </a:r>
            <a:r>
              <a:rPr lang="en-US" sz="1200" b="0" i="0" u="none" strike="noStrike" cap="none">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Jampanna Vagu curving through the reserve forest skirting hills and the discussion followed were exciting and inspirational. Interaction with school children and children was thoroughly enjoyed by yatries. Passed through the very popular shrine and Mela location "Sammakka Sarakka jatara"  and interacted with moolika vaidyulu. As the Yatries walked over 50 Kms, there was a great exchange of knowledge with Nature and people.  Many questions regarding the human behaviour to wards the nature were raised and some found answers and some were left unanswered. Nature in its pure and gigantic form presented to the Yatries during this Yatra remains the most memorable experience.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Third Chinna Shodha Yatra</a:t>
            </a:r>
            <a:r>
              <a:rPr lang="en-US" sz="1200" b="0" i="0" u="none" strike="noStrike" cap="none">
                <a:solidFill>
                  <a:srgbClr val="000000"/>
                </a:solidFill>
                <a:latin typeface="Cambria"/>
                <a:ea typeface="Cambria"/>
                <a:cs typeface="Cambria"/>
                <a:sym typeface="Cambria"/>
              </a:rPr>
              <a:t>  - From Nirmal to Khanapur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fourth Chinna Shodha Yatra </a:t>
            </a:r>
            <a:r>
              <a:rPr lang="en-US" sz="1200" b="0" i="0" u="none" strike="noStrike" cap="none">
                <a:solidFill>
                  <a:srgbClr val="000000"/>
                </a:solidFill>
                <a:latin typeface="Cambria"/>
                <a:ea typeface="Cambria"/>
                <a:cs typeface="Cambria"/>
                <a:sym typeface="Cambria"/>
              </a:rPr>
              <a:t>– 26 Yatris  joined this yatra which commenced from Zaheerabad to  Basanthpur in Sangareddy District, Telangana. Experiences during yatra were amazing as the journey included visiting “Aranya” – a permaculture Institution, Meeting Smt Tuljamma - a simple but extremely helpful to the society, Konda reddy a septugenerain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Fifth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upto 4 degrees centigrade at Lambasingi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Sixth Chinna Shodha Yatra</a:t>
            </a:r>
            <a:r>
              <a:rPr lang="en-US" sz="1200" b="0" i="0" u="none" strike="noStrike" cap="none">
                <a:solidFill>
                  <a:srgbClr val="000000"/>
                </a:solidFill>
                <a:latin typeface="Cambria"/>
                <a:ea typeface="Cambria"/>
                <a:cs typeface="Cambria"/>
                <a:sym typeface="Cambria"/>
              </a:rPr>
              <a:t> - 46 yatries from various walks of life and of all ages with a dozen girls and ladies started the yatra from Nagayalanka in krishna dist from the banks of River Krishna. Three days walk upto Hamsla Deevi included visiting over dozen villages, interaction with students in 3 schools, crossing River Krishna twice ona ferry with many vehicles and people, spending a night on an island, walking in the moonlight on KARAKATTA which runs parallel to the Bay of Bengal, visiting Sorla Gundi village which lost over 600 people in two hours during 1977 cyclone. Finality was when yatries immersed themselves  in the sea at Hamsala deevi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Seventh Chinna Shodha Yatra </a:t>
            </a:r>
            <a:r>
              <a:rPr lang="en-US" sz="1200" b="0" i="0" u="none" strike="noStrike" cap="non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Eighth Chinna Shodha Yatra </a:t>
            </a:r>
            <a:r>
              <a:rPr lang="en-US" sz="1200" b="0" i="0" u="none" strike="noStrike" cap="non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Ninth Chinna Shodha Yatra - </a:t>
            </a:r>
            <a:r>
              <a:rPr lang="en-US" sz="1200" b="0" i="0" u="none" strike="noStrike" cap="non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Thirtieth Chinna Shodha Yatra </a:t>
            </a:r>
            <a:r>
              <a:rPr lang="en-US" sz="1200" b="0" i="0" u="none" strike="noStrike" cap="non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31st Chinna Shodha yatra - </a:t>
            </a:r>
            <a:r>
              <a:rPr lang="en-US" sz="1200" b="0" i="0" u="none" strike="noStrike" cap="non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32nd Chinna Shodha Yatra - </a:t>
            </a:r>
            <a:r>
              <a:rPr lang="en-US" sz="1200" b="0" i="0" u="none" strike="noStrike" cap="non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33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was by far the yatra with maximum participants. 62 Yatries from the age 8 to 70 was the enthusiastic group which walked from Ramachnadra Puram to Gangudupalli in Chittoor district of Andhra Pradesh. Journey passed through small villages, vast fields, hills and streams, sometime empty canals. The nature was astounding with its diversity and variety. Yatries met, Sheppards,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34th Chinna Shodha Yatra </a:t>
            </a:r>
            <a:r>
              <a:rPr lang="en-US" sz="1200" b="0" i="0" u="none" strike="noStrike" cap="none">
                <a:solidFill>
                  <a:srgbClr val="000000"/>
                </a:solidFill>
                <a:latin typeface="Calibri"/>
                <a:ea typeface="Calibri"/>
                <a:cs typeface="Calibri"/>
                <a:sym typeface="Calibri"/>
              </a:rPr>
              <a:t>– Yatra started from Bhupalpally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35</a:t>
            </a:r>
            <a:r>
              <a:rPr lang="en-US" sz="1200" b="1" i="0" u="none" strike="noStrike" cap="none" baseline="30000">
                <a:solidFill>
                  <a:srgbClr val="00B050"/>
                </a:solidFill>
                <a:latin typeface="Calibri"/>
                <a:ea typeface="Calibri"/>
                <a:cs typeface="Calibri"/>
                <a:sym typeface="Calibri"/>
              </a:rPr>
              <a:t>th</a:t>
            </a:r>
            <a:r>
              <a:rPr lang="en-US" sz="12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Chinna Shodha Yatra. It started on the Christmas Day  and continued till 27 Dec. Yatra commenced at Bayyaram and ended at Gangaram of Mahabubabad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“Papaiah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36</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37</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38th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pleasantly surprised. Impressions of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deep and the camaraderie was at its peak. Most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who participated in the 41st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yatra. It included four energetic women. The yatra started in </a:t>
            </a:r>
            <a:r>
              <a:rPr lang="en-US" sz="1100" b="0" i="0" u="none" strike="noStrike" cap="none" dirty="0" err="1">
                <a:solidFill>
                  <a:srgbClr val="222222"/>
                </a:solidFill>
                <a:highlight>
                  <a:srgbClr val="FFFFFF"/>
                </a:highlight>
                <a:latin typeface="Arial"/>
                <a:ea typeface="Arial"/>
                <a:cs typeface="Arial"/>
                <a:sym typeface="Arial"/>
              </a:rPr>
              <a:t>Narayanpet</a:t>
            </a:r>
            <a:r>
              <a:rPr lang="en-US" sz="1100" b="0" i="0" u="none" strike="noStrike" cap="none" dirty="0">
                <a:solidFill>
                  <a:srgbClr val="222222"/>
                </a:solidFill>
                <a:highlight>
                  <a:srgbClr val="FFFFFF"/>
                </a:highlight>
                <a:latin typeface="Arial"/>
                <a:ea typeface="Arial"/>
                <a:cs typeface="Arial"/>
                <a:sym typeface="Arial"/>
              </a:rPr>
              <a:t> district and concluded in Gadwal district. Region was not </a:t>
            </a:r>
            <a:r>
              <a:rPr lang="en-US" sz="1100" b="0" i="0" u="none" strike="noStrike" cap="none" dirty="0" err="1">
                <a:solidFill>
                  <a:srgbClr val="222222"/>
                </a:solidFill>
                <a:highlight>
                  <a:srgbClr val="FFFFFF"/>
                </a:highlight>
                <a:latin typeface="Arial"/>
                <a:ea typeface="Arial"/>
                <a:cs typeface="Arial"/>
                <a:sym typeface="Arial"/>
              </a:rPr>
              <a:t>muc</a:t>
            </a:r>
            <a:r>
              <a:rPr lang="en-US" sz="1100" b="0" i="0" u="none" strike="noStrike" cap="none" dirty="0">
                <a:solidFill>
                  <a:srgbClr val="222222"/>
                </a:solidFill>
                <a:highlight>
                  <a:srgbClr val="FFFFFF"/>
                </a:highlight>
                <a:latin typeface="Arial"/>
                <a:ea typeface="Arial"/>
                <a:cs typeface="Arial"/>
                <a:sym typeface="Arial"/>
              </a:rPr>
              <a:t>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felt that grassroots innovations can help them increase their productivity with least cost.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Makthmu</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Mammad</a:t>
            </a:r>
            <a:r>
              <a:rPr lang="en-US" sz="1100" b="0" i="0" u="none" strike="noStrike" cap="none" dirty="0">
                <a:solidFill>
                  <a:srgbClr val="222222"/>
                </a:solidFill>
                <a:highlight>
                  <a:srgbClr val="FFFFFF"/>
                </a:highlight>
                <a:latin typeface="Arial"/>
                <a:ea typeface="Arial"/>
                <a:cs typeface="Arial"/>
                <a:sym typeface="Arial"/>
              </a:rPr>
              <a:t> within 24 hours after a serious search in his village. This innovator has made a stupendous sprayer by combining the tradition and modern technology. One more innovator too got connected with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87279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To reach the starting point: </a:t>
            </a:r>
          </a:p>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p>
            <a:pPr>
              <a:lnSpc>
                <a:spcPct val="115000"/>
              </a:lnSpc>
              <a:spcAft>
                <a:spcPts val="1000"/>
              </a:spcAft>
            </a:pPr>
            <a:r>
              <a:rPr lang="en-US" dirty="0" err="1">
                <a:effectLst/>
                <a:latin typeface="Calibri" panose="020F0502020204030204" pitchFamily="34" charset="0"/>
                <a:ea typeface="Calibri" panose="020F0502020204030204" pitchFamily="34" charset="0"/>
                <a:cs typeface="Arial" panose="020B0604020202020204" pitchFamily="34" charset="0"/>
              </a:rPr>
              <a:t>Rajampet</a:t>
            </a:r>
            <a:r>
              <a:rPr lang="en-US" dirty="0">
                <a:effectLst/>
                <a:latin typeface="Calibri" panose="020F0502020204030204" pitchFamily="34" charset="0"/>
                <a:ea typeface="Calibri" panose="020F0502020204030204" pitchFamily="34" charset="0"/>
                <a:cs typeface="Arial" panose="020B0604020202020204" pitchFamily="34" charset="0"/>
              </a:rPr>
              <a:t> is well connected by road or rail. Nearest railway station is </a:t>
            </a:r>
            <a:r>
              <a:rPr lang="en-US" dirty="0" err="1">
                <a:effectLst/>
                <a:latin typeface="Calibri" panose="020F0502020204030204" pitchFamily="34" charset="0"/>
                <a:ea typeface="Calibri" panose="020F0502020204030204" pitchFamily="34" charset="0"/>
                <a:cs typeface="Arial" panose="020B0604020202020204" pitchFamily="34" charset="0"/>
              </a:rPr>
              <a:t>Rajampet</a:t>
            </a:r>
            <a:r>
              <a:rPr lang="en-US" dirty="0">
                <a:effectLst/>
                <a:latin typeface="Calibri" panose="020F0502020204030204" pitchFamily="34" charset="0"/>
                <a:ea typeface="Calibri" panose="020F0502020204030204" pitchFamily="34" charset="0"/>
                <a:cs typeface="Arial" panose="020B0604020202020204" pitchFamily="34" charset="0"/>
              </a:rPr>
              <a:t>. Nearest airport is Tirupati.  Wash up at </a:t>
            </a:r>
            <a:r>
              <a:rPr lang="en-US" dirty="0" err="1">
                <a:effectLst/>
                <a:latin typeface="Calibri" panose="020F0502020204030204" pitchFamily="34" charset="0"/>
                <a:ea typeface="Calibri" panose="020F0502020204030204" pitchFamily="34" charset="0"/>
                <a:cs typeface="Arial" panose="020B0604020202020204" pitchFamily="34" charset="0"/>
              </a:rPr>
              <a:t>Rajampet</a:t>
            </a:r>
            <a:r>
              <a:rPr lang="en-US" dirty="0">
                <a:effectLst/>
                <a:latin typeface="Calibri" panose="020F0502020204030204" pitchFamily="34" charset="0"/>
                <a:ea typeface="Calibri" panose="020F0502020204030204" pitchFamily="34" charset="0"/>
                <a:cs typeface="Arial" panose="020B0604020202020204" pitchFamily="34" charset="0"/>
              </a:rPr>
              <a:t> rail station or Bus stand. Those who come by bus can reach </a:t>
            </a:r>
            <a:r>
              <a:rPr lang="en-US" dirty="0" err="1">
                <a:effectLst/>
                <a:latin typeface="Calibri" panose="020F0502020204030204" pitchFamily="34" charset="0"/>
                <a:ea typeface="Calibri" panose="020F0502020204030204" pitchFamily="34" charset="0"/>
                <a:cs typeface="Arial" panose="020B0604020202020204" pitchFamily="34" charset="0"/>
              </a:rPr>
              <a:t>Rajampet</a:t>
            </a:r>
            <a:r>
              <a:rPr lang="en-US" dirty="0">
                <a:effectLst/>
                <a:latin typeface="Calibri" panose="020F0502020204030204" pitchFamily="34" charset="0"/>
                <a:ea typeface="Calibri" panose="020F0502020204030204" pitchFamily="34" charset="0"/>
                <a:cs typeface="Arial" panose="020B0604020202020204" pitchFamily="34" charset="0"/>
              </a:rPr>
              <a:t> . Exact location of meeting point in the village will be intimated later.</a:t>
            </a:r>
            <a:endParaRPr lang="en-IN"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b="0" i="0" u="none" strike="noStrike" cap="none" dirty="0">
                <a:solidFill>
                  <a:schemeClr val="dk1"/>
                </a:solidFill>
                <a:latin typeface="Calibri"/>
                <a:ea typeface="Calibri"/>
                <a:cs typeface="Calibri"/>
                <a:sym typeface="Calibri"/>
              </a:rPr>
              <a:t>Plan to reach the starting point by 8 AM. Please ensure you have your breakfast before you reach the starting point.</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Path we walk:</a:t>
            </a:r>
          </a:p>
          <a:p>
            <a:pPr>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15 </a:t>
            </a:r>
            <a:r>
              <a:rPr lang="en-US" dirty="0" err="1">
                <a:effectLst/>
                <a:latin typeface="Calibri" panose="020F0502020204030204" pitchFamily="34" charset="0"/>
                <a:ea typeface="Calibri" panose="020F0502020204030204" pitchFamily="34" charset="0"/>
                <a:cs typeface="Arial" panose="020B0604020202020204" pitchFamily="34" charset="0"/>
              </a:rPr>
              <a:t>Decembe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Rajampet</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Peddakaram</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palli</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Hastavaripalli</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Kothapalle</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Akepadu</a:t>
            </a:r>
            <a:endParaRPr lang="en-IN"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16 December: </a:t>
            </a:r>
            <a:r>
              <a:rPr lang="en-US" dirty="0" err="1">
                <a:effectLst/>
                <a:latin typeface="Calibri" panose="020F0502020204030204" pitchFamily="34" charset="0"/>
                <a:ea typeface="Calibri" panose="020F0502020204030204" pitchFamily="34" charset="0"/>
                <a:cs typeface="Arial" panose="020B0604020202020204" pitchFamily="34" charset="0"/>
              </a:rPr>
              <a:t>Atchanapalle</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Anjaneyapuram</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Bramhanapalle</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Varadayya</a:t>
            </a:r>
            <a:r>
              <a:rPr lang="en-US" dirty="0">
                <a:effectLst/>
                <a:latin typeface="Calibri" panose="020F0502020204030204" pitchFamily="34" charset="0"/>
                <a:ea typeface="Calibri" panose="020F0502020204030204" pitchFamily="34" charset="0"/>
                <a:cs typeface="Arial" panose="020B0604020202020204" pitchFamily="34" charset="0"/>
              </a:rPr>
              <a:t> gari palle – </a:t>
            </a:r>
            <a:r>
              <a:rPr lang="en-US" dirty="0" err="1">
                <a:effectLst/>
                <a:latin typeface="Calibri" panose="020F0502020204030204" pitchFamily="34" charset="0"/>
                <a:ea typeface="Calibri" panose="020F0502020204030204" pitchFamily="34" charset="0"/>
                <a:cs typeface="Arial" panose="020B0604020202020204" pitchFamily="34" charset="0"/>
              </a:rPr>
              <a:t>Ramapuram</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Bavikadapalle</a:t>
            </a:r>
            <a:endParaRPr lang="en-IN"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17 December: </a:t>
            </a:r>
            <a:r>
              <a:rPr lang="en-US" dirty="0" err="1">
                <a:effectLst/>
                <a:latin typeface="Calibri" panose="020F0502020204030204" pitchFamily="34" charset="0"/>
                <a:ea typeface="Calibri" panose="020F0502020204030204" pitchFamily="34" charset="0"/>
                <a:cs typeface="Arial" panose="020B0604020202020204" pitchFamily="34" charset="0"/>
              </a:rPr>
              <a:t>Tippayapalle</a:t>
            </a:r>
            <a:r>
              <a:rPr lang="en-US" dirty="0">
                <a:effectLst/>
                <a:latin typeface="Calibri" panose="020F0502020204030204" pitchFamily="34" charset="0"/>
                <a:ea typeface="Calibri" panose="020F0502020204030204" pitchFamily="34" charset="0"/>
                <a:cs typeface="Arial" panose="020B0604020202020204" pitchFamily="34" charset="0"/>
              </a:rPr>
              <a:t> – </a:t>
            </a:r>
            <a:r>
              <a:rPr lang="en-US" dirty="0" err="1">
                <a:effectLst/>
                <a:latin typeface="Calibri" panose="020F0502020204030204" pitchFamily="34" charset="0"/>
                <a:ea typeface="Calibri" panose="020F0502020204030204" pitchFamily="34" charset="0"/>
                <a:cs typeface="Arial" panose="020B0604020202020204" pitchFamily="34" charset="0"/>
              </a:rPr>
              <a:t>Kambalavari</a:t>
            </a:r>
            <a:r>
              <a:rPr lang="en-US" dirty="0">
                <a:effectLst/>
                <a:latin typeface="Calibri" panose="020F0502020204030204" pitchFamily="34" charset="0"/>
                <a:ea typeface="Calibri" panose="020F0502020204030204" pitchFamily="34" charset="0"/>
                <a:cs typeface="Arial" panose="020B0604020202020204" pitchFamily="34" charset="0"/>
              </a:rPr>
              <a:t> palle – </a:t>
            </a:r>
            <a:r>
              <a:rPr lang="en-US" dirty="0" err="1">
                <a:effectLst/>
                <a:latin typeface="Calibri" panose="020F0502020204030204" pitchFamily="34" charset="0"/>
                <a:ea typeface="Calibri" panose="020F0502020204030204" pitchFamily="34" charset="0"/>
                <a:cs typeface="Arial" panose="020B0604020202020204" pitchFamily="34" charset="0"/>
              </a:rPr>
              <a:t>Nakkana</a:t>
            </a:r>
            <a:r>
              <a:rPr lang="en-US" dirty="0">
                <a:effectLst/>
                <a:latin typeface="Calibri" panose="020F0502020204030204" pitchFamily="34" charset="0"/>
                <a:ea typeface="Calibri" panose="020F0502020204030204" pitchFamily="34" charset="0"/>
                <a:cs typeface="Arial" panose="020B0604020202020204" pitchFamily="34" charset="0"/>
              </a:rPr>
              <a:t> palle – Venkata </a:t>
            </a:r>
            <a:r>
              <a:rPr lang="en-US" dirty="0" err="1">
                <a:effectLst/>
                <a:latin typeface="Calibri" panose="020F0502020204030204" pitchFamily="34" charset="0"/>
                <a:ea typeface="Calibri" panose="020F0502020204030204" pitchFamily="34" charset="0"/>
                <a:cs typeface="Arial" panose="020B0604020202020204" pitchFamily="34" charset="0"/>
              </a:rPr>
              <a:t>rajampeta</a:t>
            </a:r>
            <a:endParaRPr lang="en-IN"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Return journey:</a:t>
            </a:r>
            <a:endParaRPr sz="3200" b="0" i="0" u="none" strike="noStrike" cap="none" dirty="0">
              <a:solidFill>
                <a:srgbClr val="000000"/>
              </a:solidFill>
              <a:latin typeface="Calibri"/>
              <a:ea typeface="Calibri"/>
              <a:cs typeface="Calibri"/>
              <a:sym typeface="Calibri"/>
            </a:endParaRPr>
          </a:p>
          <a:p>
            <a:pPr>
              <a:lnSpc>
                <a:spcPct val="115000"/>
              </a:lnSpc>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On 17 December, 2023, </a:t>
            </a:r>
            <a:r>
              <a:rPr lang="en-US" sz="1200" dirty="0" err="1">
                <a:effectLst/>
                <a:latin typeface="Calibri" panose="020F0502020204030204" pitchFamily="34" charset="0"/>
                <a:ea typeface="Calibri" panose="020F0502020204030204" pitchFamily="34" charset="0"/>
                <a:cs typeface="Arial" panose="020B0604020202020204" pitchFamily="34" charset="0"/>
              </a:rPr>
              <a:t>yatries</a:t>
            </a:r>
            <a:r>
              <a:rPr lang="en-US" sz="1200" dirty="0">
                <a:effectLst/>
                <a:latin typeface="Calibri" panose="020F0502020204030204" pitchFamily="34" charset="0"/>
                <a:ea typeface="Calibri" panose="020F0502020204030204" pitchFamily="34" charset="0"/>
                <a:cs typeface="Arial" panose="020B0604020202020204" pitchFamily="34" charset="0"/>
              </a:rPr>
              <a:t> will be able to leave for Hyderabad by bus or train from </a:t>
            </a:r>
            <a:r>
              <a:rPr lang="en-US" sz="1200" dirty="0" err="1">
                <a:effectLst/>
                <a:latin typeface="Calibri" panose="020F0502020204030204" pitchFamily="34" charset="0"/>
                <a:ea typeface="Calibri" panose="020F0502020204030204" pitchFamily="34" charset="0"/>
                <a:cs typeface="Arial" panose="020B0604020202020204" pitchFamily="34" charset="0"/>
              </a:rPr>
              <a:t>Rajampet</a:t>
            </a:r>
            <a:r>
              <a:rPr lang="en-US" sz="1200" dirty="0">
                <a:effectLst/>
                <a:latin typeface="Calibri" panose="020F0502020204030204" pitchFamily="34" charset="0"/>
                <a:ea typeface="Calibri" panose="020F0502020204030204" pitchFamily="34" charset="0"/>
                <a:cs typeface="Arial" panose="020B0604020202020204" pitchFamily="34" charset="0"/>
              </a:rPr>
              <a:t> any time after 5 PM. Return journey may be planned accordingly. </a:t>
            </a:r>
            <a:endParaRPr lang="en-IN"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The yatra area offers:</a:t>
            </a:r>
            <a:endParaRPr sz="3200" b="0" i="0" u="none" strike="noStrike" cap="none" dirty="0">
              <a:solidFill>
                <a:srgbClr val="000000"/>
              </a:solidFill>
              <a:latin typeface="Calibri"/>
              <a:ea typeface="Calibri"/>
              <a:cs typeface="Calibri"/>
              <a:sym typeface="Calibri"/>
            </a:endParaRPr>
          </a:p>
          <a:p>
            <a:pPr>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Extensive Farming, Mango and Lemon gardens, Paddy fields, Banana farms, village life, walks through  hill area, many more interactions with farmers and their women and children…</a:t>
            </a:r>
            <a:endParaRPr lang="en-IN"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1000"/>
              </a:spcBef>
              <a:spcAft>
                <a:spcPts val="0"/>
              </a:spcAft>
              <a:buClr>
                <a:srgbClr val="000000"/>
              </a:buClr>
              <a:buSzPts val="1200"/>
              <a:buFont typeface="Calibri"/>
              <a:buNone/>
            </a:pPr>
            <a:r>
              <a:rPr lang="en-US" sz="1200" b="1" i="0" u="none" strike="noStrike" cap="none" dirty="0">
                <a:solidFill>
                  <a:srgbClr val="00B050"/>
                </a:solidFill>
                <a:latin typeface="Cambria"/>
                <a:ea typeface="Cambria"/>
                <a:cs typeface="Cambria"/>
                <a:sym typeface="Cambria"/>
              </a:rPr>
              <a:t>Reflections of </a:t>
            </a:r>
            <a:r>
              <a:rPr lang="en-US" sz="1200" b="1" i="0" u="none" strike="noStrike" cap="none" dirty="0" err="1">
                <a:solidFill>
                  <a:srgbClr val="00B050"/>
                </a:solidFill>
                <a:latin typeface="Cambria"/>
                <a:ea typeface="Cambria"/>
                <a:cs typeface="Cambria"/>
                <a:sym typeface="Cambria"/>
              </a:rPr>
              <a:t>yatris</a:t>
            </a:r>
            <a:endParaRPr sz="18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For impressions of </a:t>
            </a:r>
            <a:r>
              <a:rPr lang="en-US" sz="1200" b="0" i="0" u="none" strike="noStrike" cap="none" dirty="0" err="1">
                <a:solidFill>
                  <a:srgbClr val="000000"/>
                </a:solidFill>
                <a:latin typeface="Calibri"/>
                <a:ea typeface="Calibri"/>
                <a:cs typeface="Calibri"/>
                <a:sym typeface="Calibri"/>
              </a:rPr>
              <a:t>yatris</a:t>
            </a:r>
            <a:r>
              <a:rPr lang="en-US" sz="1200" b="0" i="0" u="none" strike="noStrike" cap="none" dirty="0">
                <a:solidFill>
                  <a:srgbClr val="000000"/>
                </a:solidFill>
                <a:latin typeface="Calibri"/>
                <a:ea typeface="Calibri"/>
                <a:cs typeface="Calibri"/>
                <a:sym typeface="Calibri"/>
              </a:rPr>
              <a:t> who participated in earlier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Yatras and to know the objectives and other details of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 please visit </a:t>
            </a:r>
            <a:r>
              <a:rPr lang="en-US" sz="1200" b="0" i="0" u="sng" strike="noStrike" cap="none" dirty="0">
                <a:solidFill>
                  <a:schemeClr val="hlink"/>
                </a:solidFill>
                <a:latin typeface="Calibri"/>
                <a:ea typeface="Calibri"/>
                <a:cs typeface="Calibri"/>
                <a:sym typeface="Calibri"/>
                <a:hlinkClick r:id="rId6"/>
              </a:rPr>
              <a:t>www.pallesrujana.org</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1" i="1" u="none" strike="noStrike" cap="none" dirty="0">
                <a:solidFill>
                  <a:srgbClr val="000000"/>
                </a:solidFill>
                <a:latin typeface="Cambria"/>
                <a:ea typeface="Cambria"/>
                <a:cs typeface="Cambria"/>
                <a:sym typeface="Cambria"/>
              </a:rPr>
              <a:t>Please share your travel details with Coordinators</a:t>
            </a:r>
            <a:endParaRPr sz="1200" b="1"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Coordinators for the Yatra </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Brig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9866001678,   president@pallesrujana.org</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 Anji Reddy, 9966646276 </a:t>
            </a:r>
            <a:r>
              <a:rPr lang="en-US" sz="1100" b="0" i="0" u="sng" strike="noStrike" cap="none" dirty="0">
                <a:solidFill>
                  <a:schemeClr val="hlink"/>
                </a:solidFill>
                <a:latin typeface="Cambria"/>
                <a:ea typeface="Cambria"/>
                <a:cs typeface="Cambria"/>
                <a:sym typeface="Cambria"/>
                <a:hlinkClick r:id="rId7"/>
              </a:rPr>
              <a:t>anjireddy.boddu@gmail.com</a:t>
            </a:r>
            <a:endParaRPr lang="en-US" sz="1100" b="0" i="0" u="sng" strike="noStrike" cap="none" dirty="0">
              <a:solidFill>
                <a:schemeClr val="hlink"/>
              </a:solidFill>
              <a:latin typeface="Cambria"/>
              <a:ea typeface="Cambria"/>
              <a:cs typeface="Cambria"/>
              <a:sym typeface="Cambria"/>
            </a:endParaRPr>
          </a:p>
          <a:p>
            <a:pPr marL="171450" marR="0" lvl="0" indent="-171450" algn="l" rtl="0">
              <a:lnSpc>
                <a:spcPct val="50000"/>
              </a:lnSpc>
              <a:spcBef>
                <a:spcPts val="1000"/>
              </a:spcBef>
              <a:spcAft>
                <a:spcPts val="0"/>
              </a:spcAft>
              <a:buClr>
                <a:srgbClr val="000000"/>
              </a:buClr>
              <a:buSzPts val="1100"/>
              <a:buFont typeface="Arial"/>
              <a:buChar char="•"/>
            </a:pPr>
            <a:r>
              <a:rPr lang="pt-BR" dirty="0">
                <a:effectLst/>
                <a:latin typeface="Calibri" panose="020F0502020204030204" pitchFamily="34" charset="0"/>
                <a:ea typeface="Calibri" panose="020F0502020204030204" pitchFamily="34" charset="0"/>
                <a:cs typeface="Arial" panose="020B0604020202020204" pitchFamily="34" charset="0"/>
              </a:rPr>
              <a:t>Muni Raju ,  99859 19342, iralaraju1962@gmail.com</a:t>
            </a:r>
            <a:endParaRPr sz="2400" b="0" i="0" u="none" strike="noStrike" cap="none" dirty="0">
              <a:solidFill>
                <a:schemeClr val="hlink"/>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8311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Objectives of Chinna Shodha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Promoting grassroots innovations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bio-diversity and its changes over the route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livelihood practices of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harmony among the villagers and the nature.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Interact with villagers, learn and document  their traditional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creative people in the village and document their knowledge.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Felicitate elders above 90 years at their door step.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villagers’ perspective on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resources availability and their utilization including value addition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self reliance practices.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Talk to children, share your knowledge and inspire them with your achievements.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aspirations of village youth and their parents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their food habits, health practices.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Traditional practices in treatment to animals.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Forest management and ownership of lands by tribal.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Share the knowledge of other villages which is captured by NIF and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Who can participate?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Participation in Chinna Shodha Yatra is voluntary.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a:solidFill>
                  <a:srgbClr val="000000"/>
                </a:solidFill>
                <a:latin typeface="Cambria"/>
                <a:ea typeface="Cambria"/>
                <a:cs typeface="Cambria"/>
                <a:sym typeface="Cambria"/>
              </a:rPr>
              <a:t> and </a:t>
            </a:r>
            <a:r>
              <a:rPr lang="en-US" sz="1200" b="0" i="0" u="sng" strike="noStrike" cap="none">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before volunteering to participate in the yatra.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Physical fitness to walk 50 kms during the Shodha Yatra is essential.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Registration Fee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 nominal amount of Rs 500 per participant as registration fee is to be paid at the beginning of the yatra which will be used against the pre-yatra expenses of planning and reconnaissance by Volunteers of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Expenses during the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All participants including students should bear their respective travel expenses and local expenses.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Food  and logistics expenses will be shared equally by the yatris.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Yatra discipline needs to be strictly followed.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12526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a:t>
            </a: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has to deposit Rs. 1000-1500 for the food on the first day based on the number of participants..  Accounts will be tracked and settled by a volunteer from the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before dispersal on </a:t>
            </a:r>
            <a:r>
              <a:rPr lang="en-US" sz="1200" dirty="0">
                <a:latin typeface="Cambria"/>
                <a:ea typeface="Cambria"/>
                <a:cs typeface="Cambria"/>
                <a:sym typeface="Cambria"/>
              </a:rPr>
              <a:t>01</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a:t>
            </a:r>
            <a:r>
              <a:rPr lang="en-US" sz="1200" b="0" i="0" u="none" strike="noStrike" cap="none" dirty="0">
                <a:solidFill>
                  <a:srgbClr val="000000"/>
                </a:solidFill>
                <a:latin typeface="Cambria"/>
                <a:ea typeface="Cambria"/>
                <a:cs typeface="Cambria"/>
                <a:sym typeface="Cambria"/>
              </a:rPr>
              <a:t> 2023.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are welcome for this purpose. You are welcome to bring shawls and other items.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anjireddy.boddu@gmail.com</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22 December 2023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372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What to carry</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1-2 sets of change of clothes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Torch light with spare batteries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Steel plate, tumbler and  spoon</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Pad and pen/pencil</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Camera, video</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Bed sheets (2). Pillow(Only desirable)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A Mug</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Water bottle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Cap</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Suitable  footwear – avoid new shoes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First aid kit</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Medicines, if you are using any </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One bag per participant will be carried separately in a logistic</a:t>
            </a:r>
            <a:endParaRPr sz="2800" b="0" i="0" u="none" strike="noStrike" cap="none">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vehicle.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Useful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Kindly refer below for some important instructions/information for the Shodha Yatra:</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Travel light and bring only as much luggage, which you can handle by yourself.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Sleeping gear has to be brought by the participant as it will not be provided</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Mobile signals may not be available for most of the route </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It is expected that during the Chinna Shodha Yatra, the participants would walk     with their friends/colleagues. The objective of this walk is to get to know other people and learn from them.</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Closed bathroom/washroom facility may not be available.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Sometimes due to unforeseen reasons, food may be delayed. Kindly bear all this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      in mind. </a:t>
            </a:r>
            <a:endParaRPr sz="32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3200"/>
              <a:buFont typeface="Courier New"/>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08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a:solidFill>
                  <a:srgbClr val="00B050"/>
                </a:solidFill>
                <a:latin typeface="Cambria"/>
                <a:ea typeface="Cambria"/>
                <a:cs typeface="Cambria"/>
                <a:sym typeface="Cambria"/>
              </a:rPr>
              <a:t>Mentor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Brig. (Retd.) P. Ganesham, VSM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Mobile: +91 9866001678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president@pallesrujana.org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Palle Srujana </a:t>
            </a:r>
            <a:r>
              <a:rPr lang="en-US" sz="1200" b="0" i="0" u="none" strike="noStrike" cap="none">
                <a:solidFill>
                  <a:srgbClr val="000000"/>
                </a:solidFill>
                <a:latin typeface="Cambria"/>
                <a:ea typeface="Cambria"/>
                <a:cs typeface="Cambria"/>
                <a:sym typeface="Cambria"/>
              </a:rPr>
              <a:t>is a voluntary organisation based in Hyderabad. It strives  to   promote  creativity at grassroots level in  Telangana and Andhra Pradesh. Please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for more 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Our core activities: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and supporting Grassroots Innovation</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documenting and dissemination of traditional      </a:t>
            </a:r>
            <a:endParaRPr sz="1400" b="0" i="0" u="none" strike="noStrike" cap="none">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knowledge and healing methods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Internships to anyone  interested in learning from Informal sector</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Dissemination of grassroots knowledge  through publishing a bi-    monthly magazine in Telugu</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Promoting entrepreneurship with grassroots innovations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Seek problems and find solutions for the unmet needs of masses.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77, Vayupuri, Road No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Post Sainikpuri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Secunderabad 500094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Telangana, India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Office: 040 - 27111959</a:t>
            </a: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6">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28292" y="8164513"/>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7">
            <a:alphaModFix/>
          </a:blip>
          <a:srcRect/>
          <a:stretch/>
        </p:blipFill>
        <p:spPr>
          <a:xfrm>
            <a:off x="2362200" y="7148513"/>
            <a:ext cx="879475" cy="776288"/>
          </a:xfrm>
          <a:prstGeom prst="rect">
            <a:avLst/>
          </a:prstGeom>
          <a:noFill/>
          <a:ln>
            <a:noFill/>
          </a:ln>
        </p:spPr>
      </p:pic>
      <p:pic>
        <p:nvPicPr>
          <p:cNvPr id="109" name="Google Shape;109;p6" descr="Picture 5"/>
          <p:cNvPicPr preferRelativeResize="0"/>
          <p:nvPr/>
        </p:nvPicPr>
        <p:blipFill rotWithShape="1">
          <a:blip r:embed="rId8">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931862" y="1054100"/>
            <a:ext cx="3930651" cy="2171700"/>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Previous Yatras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First Chinna Shodha Yatra </a:t>
            </a:r>
            <a:r>
              <a:rPr lang="en-US" sz="1200" b="0" i="0" u="none" strike="noStrike" cap="non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Second Chinna Shodha Yatra </a:t>
            </a:r>
            <a:r>
              <a:rPr lang="en-US" sz="1200" b="0" i="0" u="none" strike="noStrike" cap="none">
                <a:solidFill>
                  <a:srgbClr val="000000"/>
                </a:solidFill>
                <a:latin typeface="Cambria"/>
                <a:ea typeface="Cambria"/>
                <a:cs typeface="Cambria"/>
                <a:sym typeface="Cambria"/>
              </a:rPr>
              <a:t>was organized during 18-20 November 2011 in Kothaguda Mandal of Warangal Dist from the</a:t>
            </a:r>
            <a:r>
              <a:rPr lang="en-US" sz="1200" b="1" i="0" u="none" strike="noStrike" cap="none">
                <a:solidFill>
                  <a:srgbClr val="000000"/>
                </a:solidFill>
                <a:latin typeface="Cambria"/>
                <a:ea typeface="Cambria"/>
                <a:cs typeface="Cambria"/>
                <a:sym typeface="Cambria"/>
              </a:rPr>
              <a:t> </a:t>
            </a:r>
            <a:r>
              <a:rPr lang="en-US" sz="1200" b="0" i="1" u="none" strike="noStrike" cap="none">
                <a:solidFill>
                  <a:srgbClr val="000000"/>
                </a:solidFill>
                <a:latin typeface="Cambria"/>
                <a:ea typeface="Cambria"/>
                <a:cs typeface="Cambria"/>
                <a:sym typeface="Cambria"/>
              </a:rPr>
              <a:t>historic </a:t>
            </a:r>
            <a:r>
              <a:rPr lang="en-US" sz="1200" b="1" i="1" u="none" strike="noStrike" cap="none">
                <a:solidFill>
                  <a:srgbClr val="000000"/>
                </a:solidFill>
                <a:latin typeface="Cambria"/>
                <a:ea typeface="Cambria"/>
                <a:cs typeface="Cambria"/>
                <a:sym typeface="Cambria"/>
              </a:rPr>
              <a:t>Pakhal Cheruvu</a:t>
            </a:r>
            <a:r>
              <a:rPr lang="en-US" sz="1200" b="0" i="0" u="none" strike="noStrike" cap="non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Third Chinna Shodha Yatra </a:t>
            </a:r>
            <a:r>
              <a:rPr lang="en-US" sz="1200" b="0" i="0" u="none" strike="noStrike" cap="non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Fourth Chinna Shodha Yatra </a:t>
            </a:r>
            <a:r>
              <a:rPr lang="en-US" sz="1200" b="0" i="0" u="none" strike="noStrike" cap="non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Fifth Chinna Shodha Yatra  </a:t>
            </a:r>
            <a:r>
              <a:rPr lang="en-US" sz="1200" b="0" i="0" u="none" strike="noStrike" cap="non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was</a:t>
            </a:r>
            <a:r>
              <a:rPr lang="en-US" sz="1200" b="0" i="0" u="none" strike="noStrike" cap="none">
                <a:solidFill>
                  <a:srgbClr val="00B05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Seventh Chinna Shodha Yatra </a:t>
            </a:r>
            <a:r>
              <a:rPr lang="en-US" sz="1200" b="0" i="0" u="none" strike="noStrike" cap="non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Eighth Chinna Shodha Yatra </a:t>
            </a:r>
            <a:r>
              <a:rPr lang="en-US" sz="1200" b="0" i="0" u="none" strike="noStrike" cap="non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sz="1400" b="0" i="0" u="none" strike="noStrike" cap="none">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6583</Words>
  <Application>Microsoft Office PowerPoint</Application>
  <PresentationFormat>On-screen Show (4:3)</PresentationFormat>
  <Paragraphs>261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palle srujana</cp:lastModifiedBy>
  <cp:revision>6</cp:revision>
  <dcterms:modified xsi:type="dcterms:W3CDTF">2023-11-24T13:59:01Z</dcterms:modified>
</cp:coreProperties>
</file>